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24"/>
  </p:notesMasterIdLst>
  <p:handoutMasterIdLst>
    <p:handoutMasterId r:id="rId25"/>
  </p:handoutMasterIdLst>
  <p:sldIdLst>
    <p:sldId id="286" r:id="rId2"/>
    <p:sldId id="276" r:id="rId3"/>
    <p:sldId id="277" r:id="rId4"/>
    <p:sldId id="259" r:id="rId5"/>
    <p:sldId id="281" r:id="rId6"/>
    <p:sldId id="283" r:id="rId7"/>
    <p:sldId id="282" r:id="rId8"/>
    <p:sldId id="279" r:id="rId9"/>
    <p:sldId id="260" r:id="rId10"/>
    <p:sldId id="261" r:id="rId11"/>
    <p:sldId id="284" r:id="rId12"/>
    <p:sldId id="285" r:id="rId13"/>
    <p:sldId id="262" r:id="rId14"/>
    <p:sldId id="263" r:id="rId15"/>
    <p:sldId id="266" r:id="rId16"/>
    <p:sldId id="267" r:id="rId17"/>
    <p:sldId id="287" r:id="rId18"/>
    <p:sldId id="269" r:id="rId19"/>
    <p:sldId id="270" r:id="rId20"/>
    <p:sldId id="271" r:id="rId21"/>
    <p:sldId id="272" r:id="rId22"/>
    <p:sldId id="273" r:id="rId2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426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0" d="100"/>
        <a:sy n="140" d="100"/>
      </p:scale>
      <p:origin x="0" y="0"/>
    </p:cViewPr>
  </p:sorterViewPr>
  <p:notesViewPr>
    <p:cSldViewPr>
      <p:cViewPr varScale="1">
        <p:scale>
          <a:sx n="70" d="100"/>
          <a:sy n="70" d="100"/>
        </p:scale>
        <p:origin x="-1566" y="-9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560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DCFF2406-2348-4839-8546-32CCDF454BD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223568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419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419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9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419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7A10F734-256D-4643-924C-4561DB27EC3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598410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B10DA34-EB91-4816-AEF1-946E5035D451}" type="slidenum">
              <a:rPr lang="en-US"/>
              <a:pPr/>
              <a:t>15</a:t>
            </a:fld>
            <a:endParaRPr lang="en-US"/>
          </a:p>
        </p:txBody>
      </p:sp>
      <p:sp>
        <p:nvSpPr>
          <p:cNvPr id="4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21073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554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23555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23556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3557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23558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23559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3560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23561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3562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3563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23564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3565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23568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C86E40CD-F58A-45A0-A10F-C704A27183C0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7" name="TextBox 16"/>
          <p:cNvSpPr txBox="1"/>
          <p:nvPr userDrawn="1"/>
        </p:nvSpPr>
        <p:spPr>
          <a:xfrm>
            <a:off x="0" y="6411912"/>
            <a:ext cx="9144000" cy="369888"/>
          </a:xfrm>
          <a:prstGeom prst="rect">
            <a:avLst/>
          </a:prstGeom>
          <a:noFill/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defRPr/>
            </a:pPr>
            <a:r>
              <a:rPr lang="en-US" sz="900" dirty="0" smtClean="0">
                <a:cs typeface="+mn-cs"/>
              </a:rPr>
              <a:t>© 2016 Cengage Learning. All Rights Reserved. May not be copied, scanned, or duplicated, in whole or in part, except for use as </a:t>
            </a:r>
          </a:p>
          <a:p>
            <a:pPr algn="ctr" eaLnBrk="1" hangingPunct="1">
              <a:defRPr/>
            </a:pPr>
            <a:r>
              <a:rPr lang="en-US" sz="900" dirty="0" smtClean="0">
                <a:cs typeface="+mn-cs"/>
              </a:rPr>
              <a:t>permitted in a license distributed with a certain product or service or otherwise on a password-protected website for classroom use.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5286FC-54CC-4519-B6B8-5568B70EC6A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9DD434E-112F-4165-93B6-0ECB5DE497D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4711D8-72FE-47A9-AFA2-9FD92425D69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019B0D6-7F65-4287-A249-0C1A59EFC42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9C2318E-E5C9-4CB2-B49F-40AD40CAD49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17DC9B-FC27-44FB-A4F5-BC4F5CCEE2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445536-7584-44B1-AF66-EC7DD89A45C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96FB4B5-DD9D-477E-B2FA-3CC7E1B3761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94DFAD-D519-4007-B939-EF3F1717B9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D1A749-64D7-4DBA-AC43-2E34E25DA73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n-US" sz="2400">
              <a:latin typeface="Tahoma" charset="0"/>
            </a:endParaRPr>
          </a:p>
        </p:txBody>
      </p:sp>
      <p:sp>
        <p:nvSpPr>
          <p:cNvPr id="22531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n-US" sz="2400">
              <a:latin typeface="Tahoma" charset="0"/>
            </a:endParaRPr>
          </a:p>
        </p:txBody>
      </p:sp>
      <p:sp>
        <p:nvSpPr>
          <p:cNvPr id="22532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n-US" sz="2400">
              <a:latin typeface="Tahoma" charset="0"/>
            </a:endParaRPr>
          </a:p>
        </p:txBody>
      </p:sp>
      <p:sp>
        <p:nvSpPr>
          <p:cNvPr id="22533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n-US" sz="2400">
              <a:latin typeface="Tahoma" charset="0"/>
            </a:endParaRPr>
          </a:p>
        </p:txBody>
      </p:sp>
      <p:sp>
        <p:nvSpPr>
          <p:cNvPr id="22534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n-US" sz="2400">
              <a:latin typeface="Tahoma" charset="0"/>
            </a:endParaRPr>
          </a:p>
        </p:txBody>
      </p:sp>
      <p:sp>
        <p:nvSpPr>
          <p:cNvPr id="22535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n-US" sz="2400">
              <a:latin typeface="Tahoma" charset="0"/>
            </a:endParaRPr>
          </a:p>
        </p:txBody>
      </p:sp>
      <p:sp>
        <p:nvSpPr>
          <p:cNvPr id="22536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n-US" sz="2400">
              <a:latin typeface="Tahoma" charset="0"/>
            </a:endParaRPr>
          </a:p>
        </p:txBody>
      </p:sp>
      <p:sp>
        <p:nvSpPr>
          <p:cNvPr id="22537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253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2541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+mn-lt"/>
              </a:defRPr>
            </a:lvl1pPr>
          </a:lstStyle>
          <a:p>
            <a:fld id="{9533A96D-BC44-4B2E-B674-FD96D281FBBD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 userDrawn="1"/>
        </p:nvSpPr>
        <p:spPr>
          <a:xfrm>
            <a:off x="0" y="6411912"/>
            <a:ext cx="9144000" cy="369888"/>
          </a:xfrm>
          <a:prstGeom prst="rect">
            <a:avLst/>
          </a:prstGeom>
          <a:noFill/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defRPr/>
            </a:pPr>
            <a:r>
              <a:rPr lang="en-US" sz="900" dirty="0" smtClean="0">
                <a:cs typeface="+mn-cs"/>
              </a:rPr>
              <a:t>© 2016 Cengage Learning. All Rights Reserved. May not be copied, scanned, or duplicated, in whole or in part, except for use as </a:t>
            </a:r>
          </a:p>
          <a:p>
            <a:pPr algn="ctr" eaLnBrk="1" hangingPunct="1">
              <a:defRPr/>
            </a:pPr>
            <a:r>
              <a:rPr lang="en-US" sz="900" dirty="0" smtClean="0">
                <a:cs typeface="+mn-cs"/>
              </a:rPr>
              <a:t>permitted in a license distributed with a certain product or service or otherwise on a password-protected website for classroom use.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1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/>
          <a:p>
            <a:fld id="{F5A1012E-BD0A-4CC2-BE01-61D40EDAAF1D}" type="slidenum">
              <a:rPr lang="en-US"/>
              <a:pPr/>
              <a:t>1</a:t>
            </a:fld>
            <a:endParaRPr lang="en-US" dirty="0"/>
          </a:p>
        </p:txBody>
      </p:sp>
      <p:sp>
        <p:nvSpPr>
          <p:cNvPr id="166918" name="Rectangle 6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Brigham &amp; </a:t>
            </a:r>
            <a:r>
              <a:rPr lang="en-US" dirty="0" err="1" smtClean="0"/>
              <a:t>Daves</a:t>
            </a:r>
            <a:endParaRPr lang="en-US" dirty="0"/>
          </a:p>
        </p:txBody>
      </p:sp>
      <p:sp>
        <p:nvSpPr>
          <p:cNvPr id="166919" name="Rectangle 7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4000" b="1" dirty="0" smtClean="0">
                <a:solidFill>
                  <a:schemeClr val="tx2"/>
                </a:solidFill>
              </a:rPr>
              <a:t>Intermediate Financial Management, 12e</a:t>
            </a:r>
            <a:endParaRPr lang="en-US" sz="4000" b="1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7871BA-CA67-4580-AF8F-12EEBE6EA818}" type="slidenum">
              <a:rPr lang="en-US"/>
              <a:pPr/>
              <a:t>10</a:t>
            </a:fld>
            <a:endParaRPr lang="en-US"/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Stock Weighting in Indexes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3600"/>
              <a:t>Price weighted </a:t>
            </a:r>
          </a:p>
          <a:p>
            <a:pPr lvl="1">
              <a:lnSpc>
                <a:spcPct val="90000"/>
              </a:lnSpc>
            </a:pPr>
            <a:r>
              <a:rPr lang="en-US" sz="3200"/>
              <a:t>DJIA</a:t>
            </a:r>
          </a:p>
          <a:p>
            <a:pPr>
              <a:lnSpc>
                <a:spcPct val="90000"/>
              </a:lnSpc>
            </a:pPr>
            <a:r>
              <a:rPr lang="en-US" sz="3600"/>
              <a:t>Market-value weighted </a:t>
            </a:r>
          </a:p>
          <a:p>
            <a:pPr lvl="1">
              <a:lnSpc>
                <a:spcPct val="90000"/>
              </a:lnSpc>
            </a:pPr>
            <a:r>
              <a:rPr lang="en-US" sz="3200"/>
              <a:t>S&amp;P500</a:t>
            </a:r>
          </a:p>
          <a:p>
            <a:pPr lvl="1">
              <a:lnSpc>
                <a:spcPct val="90000"/>
              </a:lnSpc>
            </a:pPr>
            <a:r>
              <a:rPr lang="en-US" sz="3200"/>
              <a:t>Nasdaq Composite</a:t>
            </a:r>
          </a:p>
          <a:p>
            <a:pPr>
              <a:lnSpc>
                <a:spcPct val="90000"/>
              </a:lnSpc>
            </a:pPr>
            <a:r>
              <a:rPr lang="en-US" sz="3600"/>
              <a:t>Equally weighted </a:t>
            </a:r>
          </a:p>
          <a:p>
            <a:pPr lvl="1">
              <a:lnSpc>
                <a:spcPct val="90000"/>
              </a:lnSpc>
            </a:pPr>
            <a:r>
              <a:rPr lang="en-US" sz="3200"/>
              <a:t>Value Line Index</a:t>
            </a:r>
            <a:endParaRPr lang="en-US" sz="240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ABB13-138D-45A2-8F24-94C0E9EED88E}" type="slidenum">
              <a:rPr lang="en-US"/>
              <a:pPr/>
              <a:t>11</a:t>
            </a:fld>
            <a:endParaRPr lang="en-US"/>
          </a:p>
        </p:txBody>
      </p:sp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Regulation of Securities Markets</a:t>
            </a:r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Government Regulation– such as SEC.</a:t>
            </a:r>
          </a:p>
          <a:p>
            <a:r>
              <a:rPr lang="en-US"/>
              <a:t>Insider trading oversight (SEC)</a:t>
            </a:r>
          </a:p>
          <a:p>
            <a:r>
              <a:rPr lang="en-US"/>
              <a:t>Margin oversight (Federal Reserve)</a:t>
            </a:r>
          </a:p>
          <a:p>
            <a:r>
              <a:rPr lang="en-US"/>
              <a:t>Self-regulation– such as NASD.</a:t>
            </a:r>
          </a:p>
          <a:p>
            <a:pPr lvl="1"/>
            <a:r>
              <a:rPr lang="en-US"/>
              <a:t>Circuit Breakers– automatic halt in trading if stock prices have exceptional changes.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9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99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9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99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9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99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9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99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9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99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9939" grpId="0" build="p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95D6D9-F026-44A9-8638-5A3F74C5BF10}" type="slidenum">
              <a:rPr lang="en-US"/>
              <a:pPr/>
              <a:t>12</a:t>
            </a:fld>
            <a:endParaRPr lang="en-US"/>
          </a:p>
        </p:txBody>
      </p:sp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>
          <a:xfrm>
            <a:off x="1150938" y="320675"/>
            <a:ext cx="7640637" cy="1355725"/>
          </a:xfrm>
        </p:spPr>
        <p:txBody>
          <a:bodyPr/>
          <a:lstStyle/>
          <a:p>
            <a:r>
              <a:rPr lang="en-US"/>
              <a:t>Public vs. Private Offerings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Public offerings:  registered with the SEC and sale is made to the investing public.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Shelf registration (Rule 415, since 1982) allows firms to register an offering and sell parts of the offering over time.</a:t>
            </a:r>
          </a:p>
          <a:p>
            <a:pPr>
              <a:lnSpc>
                <a:spcPct val="90000"/>
              </a:lnSpc>
            </a:pPr>
            <a:r>
              <a:rPr lang="en-US" sz="2400"/>
              <a:t>Private offering: Sale to a limited number of sophisticated investors not requiring the protection of registration.</a:t>
            </a:r>
          </a:p>
          <a:p>
            <a:pPr lvl="1">
              <a:lnSpc>
                <a:spcPct val="90000"/>
              </a:lnSpc>
              <a:buSzTx/>
              <a:buFont typeface="Arial" charset="0"/>
              <a:buChar char="-"/>
            </a:pPr>
            <a:r>
              <a:rPr lang="en-US" sz="1800"/>
              <a:t>Dominated by institutions.</a:t>
            </a:r>
          </a:p>
          <a:p>
            <a:pPr lvl="1">
              <a:lnSpc>
                <a:spcPct val="90000"/>
              </a:lnSpc>
              <a:buSzTx/>
              <a:buFont typeface="Arial" charset="0"/>
              <a:buChar char="-"/>
            </a:pPr>
            <a:r>
              <a:rPr lang="en-US" sz="1800"/>
              <a:t>Very active market for debt securities.</a:t>
            </a:r>
          </a:p>
          <a:p>
            <a:pPr lvl="1">
              <a:lnSpc>
                <a:spcPct val="90000"/>
              </a:lnSpc>
              <a:buSzTx/>
              <a:buFont typeface="Arial" charset="0"/>
              <a:buChar char="-"/>
            </a:pPr>
            <a:r>
              <a:rPr lang="en-US" sz="1800"/>
              <a:t>Not as active for stock offerings</a:t>
            </a:r>
            <a:r>
              <a:rPr lang="en-US" sz="2000"/>
              <a:t>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62AA1-EE82-4B87-85B3-C50BF33CC4C1}" type="slidenum">
              <a:rPr lang="en-US"/>
              <a:pPr/>
              <a:t>13</a:t>
            </a:fld>
            <a:endParaRPr lang="en-US"/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Investment Banking and Security Offerings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Underwritten vs. “Best Efforts”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Underwritten:  firm commitment on proceeds to the issuing firm.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Best Efforts:  no firm commitment.</a:t>
            </a:r>
          </a:p>
          <a:p>
            <a:pPr>
              <a:lnSpc>
                <a:spcPct val="90000"/>
              </a:lnSpc>
            </a:pPr>
            <a:r>
              <a:rPr lang="en-US" sz="2800"/>
              <a:t>Negotiated vs. Competitive Bid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Negotiated:  issuing firm negotiates terms with investment banker.  Usually a 7% spread.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Competitive bid:  issuer structures the offering and secures bids (more common in bonds than stocks).</a:t>
            </a: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8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8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8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81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5" grpId="0" build="p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9202CA-96B5-4F5F-9856-47593222BA7C}" type="slidenum">
              <a:rPr lang="en-US"/>
              <a:pPr/>
              <a:t>14</a:t>
            </a:fld>
            <a:endParaRPr lang="en-US"/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1150938" y="320675"/>
            <a:ext cx="7640637" cy="1355725"/>
          </a:xfrm>
        </p:spPr>
        <p:txBody>
          <a:bodyPr/>
          <a:lstStyle/>
          <a:p>
            <a:r>
              <a:rPr lang="en-US"/>
              <a:t>Initial Public Offerings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3600"/>
              <a:t>Initial Public Offerings (IPOs)</a:t>
            </a:r>
          </a:p>
          <a:p>
            <a:pPr lvl="1"/>
            <a:r>
              <a:rPr lang="en-US"/>
              <a:t>Underpricing—Average increase is 14% on first day.</a:t>
            </a:r>
          </a:p>
          <a:p>
            <a:pPr lvl="1"/>
            <a:r>
              <a:rPr lang="en-US"/>
              <a:t>Performance– Underperforms similar stock during three years after IPO.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71853-5362-4443-B86C-85714602D191}" type="slidenum">
              <a:rPr lang="en-US"/>
              <a:pPr/>
              <a:t>15</a:t>
            </a:fld>
            <a:endParaRPr lang="en-US"/>
          </a:p>
        </p:txBody>
      </p:sp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Costs of Trading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2800"/>
              <a:t>Commission: fee paid to broker for making the transaction</a:t>
            </a:r>
          </a:p>
          <a:p>
            <a:pPr>
              <a:lnSpc>
                <a:spcPct val="80000"/>
              </a:lnSpc>
            </a:pPr>
            <a:r>
              <a:rPr lang="en-US" sz="2800"/>
              <a:t>Spread: cost of trading with dealer</a:t>
            </a:r>
          </a:p>
          <a:p>
            <a:pPr lvl="1">
              <a:lnSpc>
                <a:spcPct val="80000"/>
              </a:lnSpc>
            </a:pPr>
            <a:r>
              <a:rPr lang="en-US" sz="2400"/>
              <a:t>Bid: price dealer will buy from you</a:t>
            </a:r>
          </a:p>
          <a:p>
            <a:pPr lvl="1">
              <a:lnSpc>
                <a:spcPct val="80000"/>
              </a:lnSpc>
            </a:pPr>
            <a:r>
              <a:rPr lang="en-US" sz="2400"/>
              <a:t>Ask: price dealer will sell to you</a:t>
            </a:r>
          </a:p>
          <a:p>
            <a:pPr lvl="1">
              <a:lnSpc>
                <a:spcPct val="80000"/>
              </a:lnSpc>
            </a:pPr>
            <a:r>
              <a:rPr lang="en-US" sz="2400"/>
              <a:t>Spread: ask - bid</a:t>
            </a:r>
          </a:p>
          <a:p>
            <a:pPr>
              <a:lnSpc>
                <a:spcPct val="80000"/>
              </a:lnSpc>
            </a:pPr>
            <a:r>
              <a:rPr lang="en-US" sz="2800"/>
              <a:t>“Price Impact”– Large sales or purchase might cause prices to change.</a:t>
            </a:r>
          </a:p>
          <a:p>
            <a:pPr>
              <a:lnSpc>
                <a:spcPct val="80000"/>
              </a:lnSpc>
            </a:pPr>
            <a:r>
              <a:rPr lang="en-US" sz="2800"/>
              <a:t>“Payment for Order Flow”– Exchange will pay brokers to direct orders to them.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15C188-3197-4779-9ED0-B219510A605B}" type="slidenum">
              <a:rPr lang="en-US"/>
              <a:pPr/>
              <a:t>16</a:t>
            </a:fld>
            <a:endParaRPr lang="en-US"/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The Specialist at the NYSE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2017713"/>
            <a:ext cx="7772400" cy="4078287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800"/>
              <a:t>Handles around 10-20 stocks (one per specialist)</a:t>
            </a:r>
          </a:p>
          <a:p>
            <a:pPr>
              <a:lnSpc>
                <a:spcPct val="80000"/>
              </a:lnSpc>
            </a:pPr>
            <a:r>
              <a:rPr lang="en-US" sz="2800"/>
              <a:t>Stocks trade at the “specialist’s post”</a:t>
            </a:r>
          </a:p>
          <a:p>
            <a:pPr>
              <a:lnSpc>
                <a:spcPct val="80000"/>
              </a:lnSpc>
            </a:pPr>
            <a:r>
              <a:rPr lang="en-US" sz="2800"/>
              <a:t>“Makes a market” by matching buyers/seller and by buying/selling from own inventory</a:t>
            </a:r>
          </a:p>
          <a:p>
            <a:pPr>
              <a:lnSpc>
                <a:spcPct val="80000"/>
              </a:lnSpc>
            </a:pPr>
            <a:r>
              <a:rPr lang="en-US" sz="2800"/>
              <a:t>Goal is to “maintain a fair and orderly market” so that price changes are smooth</a:t>
            </a:r>
          </a:p>
          <a:p>
            <a:pPr>
              <a:lnSpc>
                <a:spcPct val="80000"/>
              </a:lnSpc>
            </a:pPr>
            <a:r>
              <a:rPr lang="en-US" sz="2800"/>
              <a:t>Specialist loses money when smoothing the market, but makes it back during normal conditions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15C188-3197-4779-9ED0-B219510A605B}" type="slidenum">
              <a:rPr lang="en-US"/>
              <a:pPr/>
              <a:t>17</a:t>
            </a:fld>
            <a:endParaRPr lang="en-US"/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Electronic trading systems</a:t>
            </a:r>
            <a:endParaRPr lang="en-US" dirty="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2017713"/>
            <a:ext cx="7772400" cy="4078287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800" dirty="0" smtClean="0"/>
              <a:t>Computer matches buy and sell orders</a:t>
            </a:r>
            <a:endParaRPr lang="en-US" sz="2800" dirty="0"/>
          </a:p>
          <a:p>
            <a:pPr>
              <a:lnSpc>
                <a:spcPct val="80000"/>
              </a:lnSpc>
            </a:pPr>
            <a:r>
              <a:rPr lang="en-US" sz="2800" dirty="0" smtClean="0"/>
              <a:t>Lower cost</a:t>
            </a:r>
            <a:endParaRPr lang="en-US" sz="2800" dirty="0"/>
          </a:p>
          <a:p>
            <a:pPr>
              <a:lnSpc>
                <a:spcPct val="80000"/>
              </a:lnSpc>
            </a:pPr>
            <a:r>
              <a:rPr lang="en-US" sz="2800" dirty="0" smtClean="0"/>
              <a:t>Greater transparency</a:t>
            </a:r>
            <a:endParaRPr lang="en-US" sz="2800" dirty="0"/>
          </a:p>
          <a:p>
            <a:pPr>
              <a:lnSpc>
                <a:spcPct val="80000"/>
              </a:lnSpc>
            </a:pPr>
            <a:r>
              <a:rPr lang="en-US" sz="2800" dirty="0" smtClean="0"/>
              <a:t>NYSE </a:t>
            </a:r>
            <a:r>
              <a:rPr lang="en-US" sz="2800" dirty="0" err="1" smtClean="0"/>
              <a:t>Arca</a:t>
            </a:r>
            <a:r>
              <a:rPr lang="en-US" sz="2800" dirty="0" smtClean="0"/>
              <a:t> Market is </a:t>
            </a:r>
            <a:r>
              <a:rPr lang="en-US" sz="2800" smtClean="0"/>
              <a:t>an example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29241810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09075D-2A6A-4133-BEE1-18529155CAB5}" type="slidenum">
              <a:rPr lang="en-US"/>
              <a:pPr/>
              <a:t>18</a:t>
            </a:fld>
            <a:endParaRPr lang="en-US"/>
          </a:p>
        </p:txBody>
      </p:sp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Trading Away from Exchanges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Third Market– trading listed stocks but not through exchange</a:t>
            </a:r>
          </a:p>
          <a:p>
            <a:pPr lvl="1"/>
            <a:r>
              <a:rPr lang="en-US"/>
              <a:t>Institutional market:  to facilitate trades of larger blocks of securities.</a:t>
            </a:r>
          </a:p>
          <a:p>
            <a:pPr lvl="1"/>
            <a:r>
              <a:rPr lang="en-US"/>
              <a:t>Involves services of dealers and brokers</a:t>
            </a:r>
          </a:p>
          <a:p>
            <a:r>
              <a:rPr lang="en-US"/>
              <a:t>Fourth Market– institutions trading with institutions</a:t>
            </a:r>
          </a:p>
          <a:p>
            <a:pPr lvl="1"/>
            <a:r>
              <a:rPr lang="en-US"/>
              <a:t>No middleman involved in the transaction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9444F6-8C40-4C8F-8C55-EB3EEF0AC583}" type="slidenum">
              <a:rPr lang="en-US"/>
              <a:pPr/>
              <a:t>19</a:t>
            </a:fld>
            <a:endParaRPr lang="en-US"/>
          </a:p>
        </p:txBody>
      </p:sp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Margin Trading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Investor uses only a portion of own capital for an investment.</a:t>
            </a:r>
          </a:p>
          <a:p>
            <a:r>
              <a:rPr lang="en-US"/>
              <a:t>Borrows remaining component.</a:t>
            </a:r>
          </a:p>
          <a:p>
            <a:r>
              <a:rPr lang="en-US"/>
              <a:t>Margin arrangements differ for stocks and futures.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1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/>
          <a:p>
            <a:fld id="{D3C90B04-D18C-4B79-A039-60A969C8F421}" type="slidenum">
              <a:rPr lang="en-US"/>
              <a:pPr/>
              <a:t>2</a:t>
            </a:fld>
            <a:endParaRPr lang="en-US"/>
          </a:p>
        </p:txBody>
      </p:sp>
      <p:sp>
        <p:nvSpPr>
          <p:cNvPr id="28676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Chapter </a:t>
            </a:r>
            <a:r>
              <a:rPr lang="en-US" dirty="0" smtClean="0"/>
              <a:t>1</a:t>
            </a:r>
            <a:r>
              <a:rPr lang="en-US" dirty="0"/>
              <a:t/>
            </a:r>
            <a:br>
              <a:rPr lang="en-US" dirty="0"/>
            </a:br>
            <a:r>
              <a:rPr lang="en-US" dirty="0"/>
              <a:t>Web Extension 1B</a:t>
            </a:r>
          </a:p>
        </p:txBody>
      </p:sp>
      <p:sp>
        <p:nvSpPr>
          <p:cNvPr id="28677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b="1" dirty="0"/>
              <a:t>A </a:t>
            </a:r>
            <a:r>
              <a:rPr lang="en-US" b="1" dirty="0" smtClean="0"/>
              <a:t>Closer </a:t>
            </a:r>
            <a:r>
              <a:rPr lang="en-US" b="1" dirty="0"/>
              <a:t>Look at the Stock Markets</a:t>
            </a:r>
            <a:r>
              <a:rPr lang="en-US" dirty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D5571C-5974-4AEF-8800-07BBFA5191F6}" type="slidenum">
              <a:rPr lang="en-US"/>
              <a:pPr/>
              <a:t>20</a:t>
            </a:fld>
            <a:endParaRPr lang="en-US"/>
          </a:p>
        </p:txBody>
      </p:sp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Stock Margin Trading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Maximum initial margin</a:t>
            </a:r>
          </a:p>
          <a:p>
            <a:pPr lvl="1">
              <a:lnSpc>
                <a:spcPct val="90000"/>
              </a:lnSpc>
            </a:pPr>
            <a:r>
              <a:rPr lang="en-US"/>
              <a:t>Currently 50%</a:t>
            </a:r>
          </a:p>
          <a:p>
            <a:pPr lvl="1">
              <a:lnSpc>
                <a:spcPct val="90000"/>
              </a:lnSpc>
            </a:pPr>
            <a:r>
              <a:rPr lang="en-US"/>
              <a:t>Set by the Fed</a:t>
            </a:r>
          </a:p>
          <a:p>
            <a:pPr>
              <a:lnSpc>
                <a:spcPct val="90000"/>
              </a:lnSpc>
            </a:pPr>
            <a:r>
              <a:rPr lang="en-US"/>
              <a:t>Maintenance margin</a:t>
            </a:r>
          </a:p>
          <a:p>
            <a:pPr lvl="1">
              <a:lnSpc>
                <a:spcPct val="90000"/>
              </a:lnSpc>
            </a:pPr>
            <a:r>
              <a:rPr lang="en-US"/>
              <a:t>Minimum level of equity margin if prices change</a:t>
            </a:r>
          </a:p>
          <a:p>
            <a:pPr>
              <a:lnSpc>
                <a:spcPct val="90000"/>
              </a:lnSpc>
            </a:pPr>
            <a:r>
              <a:rPr lang="en-US"/>
              <a:t>Margin call</a:t>
            </a:r>
          </a:p>
          <a:p>
            <a:pPr lvl="1">
              <a:lnSpc>
                <a:spcPct val="90000"/>
              </a:lnSpc>
            </a:pPr>
            <a:r>
              <a:rPr lang="en-US"/>
              <a:t>Call for more equity funds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7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7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74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74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1" grpId="0" build="p" autoUpdateAnimBg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30D453-4210-414D-AF54-2E9036F1D412}" type="slidenum">
              <a:rPr lang="en-US"/>
              <a:pPr/>
              <a:t>21</a:t>
            </a:fld>
            <a:endParaRPr lang="en-US"/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Short Sales Mechanics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Opening a short position:</a:t>
            </a:r>
          </a:p>
          <a:p>
            <a:pPr lvl="1">
              <a:lnSpc>
                <a:spcPct val="90000"/>
              </a:lnSpc>
            </a:pPr>
            <a:r>
              <a:rPr lang="en-US"/>
              <a:t>Borrow stock through a dealer.</a:t>
            </a:r>
          </a:p>
          <a:p>
            <a:pPr lvl="1">
              <a:lnSpc>
                <a:spcPct val="90000"/>
              </a:lnSpc>
            </a:pPr>
            <a:r>
              <a:rPr lang="en-US"/>
              <a:t>Sell it</a:t>
            </a:r>
          </a:p>
          <a:p>
            <a:pPr lvl="1">
              <a:lnSpc>
                <a:spcPct val="90000"/>
              </a:lnSpc>
            </a:pPr>
            <a:r>
              <a:rPr lang="en-US"/>
              <a:t>Deposit proceeds and margin in account.</a:t>
            </a:r>
          </a:p>
          <a:p>
            <a:pPr>
              <a:lnSpc>
                <a:spcPct val="90000"/>
              </a:lnSpc>
            </a:pPr>
            <a:r>
              <a:rPr lang="en-US"/>
              <a:t>Closing out the position:  </a:t>
            </a:r>
          </a:p>
          <a:p>
            <a:pPr lvl="1">
              <a:lnSpc>
                <a:spcPct val="90000"/>
              </a:lnSpc>
            </a:pPr>
            <a:r>
              <a:rPr lang="en-US"/>
              <a:t>Buy the stock </a:t>
            </a:r>
          </a:p>
          <a:p>
            <a:pPr lvl="1">
              <a:lnSpc>
                <a:spcPct val="90000"/>
              </a:lnSpc>
            </a:pPr>
            <a:r>
              <a:rPr lang="en-US"/>
              <a:t>Return to the party from which it was borrowed.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84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84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84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84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843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accent1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5" grpId="0" build="p" autoUpdateAnimBg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C7818D-225C-430C-BDA7-8DACED2E0770}" type="slidenum">
              <a:rPr lang="en-US"/>
              <a:pPr/>
              <a:t>22</a:t>
            </a:fld>
            <a:endParaRPr lang="en-US"/>
          </a:p>
        </p:txBody>
      </p:sp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Short Sales Purposes and Features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Purpose:  to profit from a decline in the price of a stock or security.</a:t>
            </a:r>
          </a:p>
          <a:p>
            <a:pPr>
              <a:lnSpc>
                <a:spcPct val="90000"/>
              </a:lnSpc>
            </a:pPr>
            <a:r>
              <a:rPr lang="en-US"/>
              <a:t>Must pay the broker the equivalent of any dividends paid by the stock</a:t>
            </a:r>
          </a:p>
          <a:p>
            <a:pPr>
              <a:lnSpc>
                <a:spcPct val="90000"/>
              </a:lnSpc>
            </a:pPr>
            <a:r>
              <a:rPr lang="en-US"/>
              <a:t>“Uptick” restrictions– can only sell short when the ask price of a stock is higher than the last transaction</a:t>
            </a:r>
          </a:p>
          <a:p>
            <a:pPr>
              <a:lnSpc>
                <a:spcPct val="90000"/>
              </a:lnSpc>
            </a:pPr>
            <a:r>
              <a:rPr lang="en-US"/>
              <a:t>Unlimited loss potential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52649-C18E-4FCF-834F-98C14CBB4EF6}" type="slidenum">
              <a:rPr lang="en-US"/>
              <a:pPr/>
              <a:t>3</a:t>
            </a:fld>
            <a:endParaRPr lang="en-US"/>
          </a:p>
        </p:txBody>
      </p:sp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Topics in Web Extension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Stock </a:t>
            </a:r>
            <a:r>
              <a:rPr lang="en-US" dirty="0" smtClean="0"/>
              <a:t>indices</a:t>
            </a:r>
            <a:endParaRPr lang="en-US" dirty="0"/>
          </a:p>
          <a:p>
            <a:r>
              <a:rPr lang="en-US" dirty="0"/>
              <a:t>Regulation</a:t>
            </a:r>
          </a:p>
          <a:p>
            <a:r>
              <a:rPr lang="en-US" dirty="0"/>
              <a:t>Overview of investment banking</a:t>
            </a:r>
          </a:p>
          <a:p>
            <a:r>
              <a:rPr lang="en-US" dirty="0"/>
              <a:t>Stock trading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A3C963-B92C-440C-B4E4-5BF898CB3BF8}" type="slidenum">
              <a:rPr lang="en-US"/>
              <a:pPr/>
              <a:t>4</a:t>
            </a:fld>
            <a:endParaRPr lang="en-US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Stock Indexes 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Stock </a:t>
            </a:r>
            <a:r>
              <a:rPr lang="en-US" dirty="0" smtClean="0"/>
              <a:t>indices </a:t>
            </a:r>
            <a:r>
              <a:rPr lang="en-US" dirty="0"/>
              <a:t>try to measure some aspect of the market</a:t>
            </a:r>
          </a:p>
          <a:p>
            <a:r>
              <a:rPr lang="en-US" dirty="0"/>
              <a:t>The differ with respect to:</a:t>
            </a:r>
          </a:p>
          <a:p>
            <a:pPr lvl="1"/>
            <a:r>
              <a:rPr lang="en-US" dirty="0"/>
              <a:t>Composition (types of stock in the index)</a:t>
            </a:r>
          </a:p>
          <a:p>
            <a:pPr lvl="1"/>
            <a:r>
              <a:rPr lang="en-US" dirty="0"/>
              <a:t>Weighting (how the individual stocks are aggregated into an index)</a:t>
            </a:r>
          </a:p>
        </p:txBody>
      </p:sp>
      <p:sp>
        <p:nvSpPr>
          <p:cNvPr id="5124" name="Text Box 4"/>
          <p:cNvSpPr txBox="1">
            <a:spLocks noChangeArrowheads="1"/>
          </p:cNvSpPr>
          <p:nvPr/>
        </p:nvSpPr>
        <p:spPr bwMode="auto">
          <a:xfrm>
            <a:off x="7620000" y="5867400"/>
            <a:ext cx="121920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b="1">
                <a:latin typeface="Times New Roman" pitchFamily="18" charset="0"/>
              </a:rPr>
              <a:t>(More . .)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E4D3E-DD7B-4CFA-941D-B0C3A2A64DEA}" type="slidenum">
              <a:rPr lang="en-US"/>
              <a:pPr/>
              <a:t>5</a:t>
            </a:fld>
            <a:endParaRPr lang="en-US"/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Index Composition 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Replicate a particular exchange</a:t>
            </a:r>
          </a:p>
          <a:p>
            <a:r>
              <a:rPr lang="en-US"/>
              <a:t>Measure a country’s most important stocks</a:t>
            </a:r>
          </a:p>
          <a:p>
            <a:r>
              <a:rPr lang="en-US"/>
              <a:t>Measure a particular business sector</a:t>
            </a:r>
          </a:p>
          <a:p>
            <a:r>
              <a:rPr lang="en-US"/>
              <a:t>Measure a particular investment “style”</a:t>
            </a:r>
          </a:p>
          <a:p>
            <a:r>
              <a:rPr lang="en-US"/>
              <a:t>Measure an international region</a:t>
            </a:r>
          </a:p>
          <a:p>
            <a:pPr>
              <a:buFont typeface="Wingdings" pitchFamily="2" charset="2"/>
              <a:buNone/>
            </a:pPr>
            <a:endParaRPr lang="en-US"/>
          </a:p>
        </p:txBody>
      </p:sp>
      <p:sp>
        <p:nvSpPr>
          <p:cNvPr id="36868" name="Text Box 4"/>
          <p:cNvSpPr txBox="1">
            <a:spLocks noChangeArrowheads="1"/>
          </p:cNvSpPr>
          <p:nvPr/>
        </p:nvSpPr>
        <p:spPr bwMode="auto">
          <a:xfrm>
            <a:off x="7620000" y="5867400"/>
            <a:ext cx="121920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b="1">
                <a:latin typeface="Times New Roman" pitchFamily="18" charset="0"/>
              </a:rPr>
              <a:t>(More . .)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835EA-641D-4DC0-A96D-023035E099B9}" type="slidenum">
              <a:rPr lang="en-US"/>
              <a:pPr/>
              <a:t>6</a:t>
            </a:fld>
            <a:endParaRPr lang="en-US"/>
          </a:p>
        </p:txBody>
      </p:sp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Composition by Exchange</a:t>
            </a: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NYSE Composite</a:t>
            </a:r>
          </a:p>
          <a:p>
            <a:r>
              <a:rPr lang="en-US"/>
              <a:t>Nasdaq Composite</a:t>
            </a:r>
          </a:p>
          <a:p>
            <a:pPr>
              <a:buFont typeface="Wingdings" pitchFamily="2" charset="2"/>
              <a:buNone/>
            </a:pPr>
            <a:endParaRPr lang="en-US"/>
          </a:p>
        </p:txBody>
      </p:sp>
      <p:sp>
        <p:nvSpPr>
          <p:cNvPr id="38916" name="Text Box 4"/>
          <p:cNvSpPr txBox="1">
            <a:spLocks noChangeArrowheads="1"/>
          </p:cNvSpPr>
          <p:nvPr/>
        </p:nvSpPr>
        <p:spPr bwMode="auto">
          <a:xfrm>
            <a:off x="7620000" y="5867400"/>
            <a:ext cx="121920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b="1">
                <a:latin typeface="Times New Roman" pitchFamily="18" charset="0"/>
              </a:rPr>
              <a:t>(More . .)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C0AC3B-0E8C-4F59-BA3C-53B47918A3AA}" type="slidenum">
              <a:rPr lang="en-US"/>
              <a:pPr/>
              <a:t>7</a:t>
            </a:fld>
            <a:endParaRPr lang="en-US"/>
          </a:p>
        </p:txBody>
      </p:sp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Composition by Business Sector 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2800"/>
              <a:t>Many different index providers, such as:</a:t>
            </a:r>
          </a:p>
          <a:p>
            <a:pPr lvl="1">
              <a:lnSpc>
                <a:spcPct val="80000"/>
              </a:lnSpc>
            </a:pPr>
            <a:r>
              <a:rPr lang="en-US" sz="2400"/>
              <a:t>Dow Jones</a:t>
            </a:r>
          </a:p>
          <a:p>
            <a:pPr lvl="1">
              <a:lnSpc>
                <a:spcPct val="80000"/>
              </a:lnSpc>
            </a:pPr>
            <a:r>
              <a:rPr lang="en-US" sz="2400"/>
              <a:t>Amex</a:t>
            </a:r>
          </a:p>
          <a:p>
            <a:pPr lvl="1">
              <a:lnSpc>
                <a:spcPct val="80000"/>
              </a:lnSpc>
            </a:pPr>
            <a:r>
              <a:rPr lang="en-US" sz="2400"/>
              <a:t>Morgan Stanley</a:t>
            </a:r>
          </a:p>
          <a:p>
            <a:pPr>
              <a:lnSpc>
                <a:spcPct val="80000"/>
              </a:lnSpc>
            </a:pPr>
            <a:r>
              <a:rPr lang="en-US" sz="2800"/>
              <a:t>Many different sectors, such as:</a:t>
            </a:r>
          </a:p>
          <a:p>
            <a:pPr lvl="1">
              <a:lnSpc>
                <a:spcPct val="80000"/>
              </a:lnSpc>
            </a:pPr>
            <a:r>
              <a:rPr lang="en-US" sz="2400"/>
              <a:t>Airlines</a:t>
            </a:r>
          </a:p>
          <a:p>
            <a:pPr lvl="1">
              <a:lnSpc>
                <a:spcPct val="80000"/>
              </a:lnSpc>
            </a:pPr>
            <a:r>
              <a:rPr lang="en-US" sz="2400"/>
              <a:t>Biotechnology</a:t>
            </a:r>
          </a:p>
          <a:p>
            <a:pPr lvl="1">
              <a:lnSpc>
                <a:spcPct val="80000"/>
              </a:lnSpc>
            </a:pPr>
            <a:r>
              <a:rPr lang="en-US" sz="2400"/>
              <a:t>Chemicals</a:t>
            </a:r>
          </a:p>
          <a:p>
            <a:pPr lvl="1">
              <a:lnSpc>
                <a:spcPct val="80000"/>
              </a:lnSpc>
            </a:pPr>
            <a:r>
              <a:rPr lang="en-US" sz="2400"/>
              <a:t>Consumer retailers</a:t>
            </a:r>
          </a:p>
          <a:p>
            <a:pPr lvl="1">
              <a:lnSpc>
                <a:spcPct val="80000"/>
              </a:lnSpc>
            </a:pPr>
            <a:r>
              <a:rPr lang="en-US" sz="2400"/>
              <a:t>Technology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7E5B-2240-484E-80DC-969F43A0A8F0}" type="slidenum">
              <a:rPr lang="en-US"/>
              <a:pPr/>
              <a:t>8</a:t>
            </a:fld>
            <a:endParaRPr lang="en-US"/>
          </a:p>
        </p:txBody>
      </p:sp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Composition by “Style” 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/>
              <a:t>Two important investment styles are by the size of the firm and by its growth prospects.  Growth is measure by high-expected sales growth and high price-book ratios (value stocks have lower growth and lower price-book ratios) </a:t>
            </a:r>
          </a:p>
          <a:p>
            <a:r>
              <a:rPr lang="en-US" sz="2800"/>
              <a:t>Examples:</a:t>
            </a:r>
          </a:p>
          <a:p>
            <a:pPr lvl="1"/>
            <a:r>
              <a:rPr lang="en-US" sz="2400"/>
              <a:t>Russell 1000 Growth</a:t>
            </a:r>
          </a:p>
          <a:p>
            <a:pPr lvl="1"/>
            <a:r>
              <a:rPr lang="en-US" sz="2400"/>
              <a:t>Russell Midcap Value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CC52F4-BA53-401E-B0C3-184A05199795}" type="slidenum">
              <a:rPr lang="en-US"/>
              <a:pPr/>
              <a:t>9</a:t>
            </a:fld>
            <a:endParaRPr lang="en-US"/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Composition by International Region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Morgan Stanley Capital International (MSCI)</a:t>
            </a:r>
          </a:p>
          <a:p>
            <a:pPr lvl="1"/>
            <a:r>
              <a:rPr lang="en-US"/>
              <a:t>EAFE (Europe, Asia, Far East) Index</a:t>
            </a:r>
          </a:p>
          <a:p>
            <a:pPr lvl="1"/>
            <a:r>
              <a:rPr lang="en-US"/>
              <a:t>Emerging Markets Index</a:t>
            </a:r>
          </a:p>
          <a:p>
            <a:pPr lvl="1"/>
            <a:r>
              <a:rPr lang="en-US"/>
              <a:t>Pacific Index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1832</TotalTime>
  <Words>845</Words>
  <Application>Microsoft Office PowerPoint</Application>
  <PresentationFormat>On-screen Show (4:3)</PresentationFormat>
  <Paragraphs>152</Paragraphs>
  <Slides>22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7" baseType="lpstr">
      <vt:lpstr>Arial</vt:lpstr>
      <vt:lpstr>Tahoma</vt:lpstr>
      <vt:lpstr>Times New Roman</vt:lpstr>
      <vt:lpstr>Wingdings</vt:lpstr>
      <vt:lpstr>Blends</vt:lpstr>
      <vt:lpstr>Brigham &amp; Daves</vt:lpstr>
      <vt:lpstr>Chapter 1 Web Extension 1B</vt:lpstr>
      <vt:lpstr>Topics in Web Extension</vt:lpstr>
      <vt:lpstr>Stock Indexes </vt:lpstr>
      <vt:lpstr>Index Composition </vt:lpstr>
      <vt:lpstr>Composition by Exchange</vt:lpstr>
      <vt:lpstr>Composition by Business Sector </vt:lpstr>
      <vt:lpstr>Composition by “Style” </vt:lpstr>
      <vt:lpstr>Composition by International Region</vt:lpstr>
      <vt:lpstr>Stock Weighting in Indexes</vt:lpstr>
      <vt:lpstr>Regulation of Securities Markets</vt:lpstr>
      <vt:lpstr>Public vs. Private Offerings</vt:lpstr>
      <vt:lpstr>Investment Banking and Security Offerings</vt:lpstr>
      <vt:lpstr>Initial Public Offerings</vt:lpstr>
      <vt:lpstr>Costs of Trading</vt:lpstr>
      <vt:lpstr>The Specialist at the NYSE</vt:lpstr>
      <vt:lpstr>Electronic trading systems</vt:lpstr>
      <vt:lpstr>Trading Away from Exchanges</vt:lpstr>
      <vt:lpstr>Margin Trading</vt:lpstr>
      <vt:lpstr>Stock Margin Trading</vt:lpstr>
      <vt:lpstr>Short Sales Mechanics</vt:lpstr>
      <vt:lpstr>Short Sales Purposes and Features</vt:lpstr>
    </vt:vector>
  </TitlesOfParts>
  <Company>University of Tennessee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Bonus Slide: Derivatives Terminology</dc:title>
  <dc:creator>Mike Ehrhardt</dc:creator>
  <cp:lastModifiedBy>Daves, Phillip R</cp:lastModifiedBy>
  <cp:revision>27</cp:revision>
  <dcterms:created xsi:type="dcterms:W3CDTF">2006-05-09T12:25:43Z</dcterms:created>
  <dcterms:modified xsi:type="dcterms:W3CDTF">2014-08-01T13:59:25Z</dcterms:modified>
</cp:coreProperties>
</file>

<file path=docProps/thumbnail.jpeg>
</file>